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61" r:id="rId4"/>
    <p:sldId id="259" r:id="rId5"/>
    <p:sldId id="270" r:id="rId6"/>
    <p:sldId id="262" r:id="rId7"/>
    <p:sldId id="260" r:id="rId8"/>
    <p:sldId id="258" r:id="rId9"/>
    <p:sldId id="263" r:id="rId10"/>
    <p:sldId id="264" r:id="rId11"/>
    <p:sldId id="275" r:id="rId12"/>
    <p:sldId id="274" r:id="rId13"/>
    <p:sldId id="267" r:id="rId14"/>
    <p:sldId id="268" r:id="rId15"/>
    <p:sldId id="269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997A"/>
    <a:srgbClr val="0000FF"/>
    <a:srgbClr val="07591C"/>
    <a:srgbClr val="165E4B"/>
    <a:srgbClr val="323232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2544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443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748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647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51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083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629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72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25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35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26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185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7591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00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BE76AB-E61E-AA9A-6345-D0431AC34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958" y="1230381"/>
            <a:ext cx="6290497" cy="335896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Bunch Detection using YOLO and </a:t>
            </a:r>
            <a:r>
              <a:rPr lang="en-US" sz="4800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FasterRCNN</a:t>
            </a:r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Deep Learning Architectures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31179F-6739-4801-0AD7-99A4DED8E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959" y="4724500"/>
            <a:ext cx="5991494" cy="176505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Master’s Degree in Computer Science and Engineering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Computer Vision &amp; Deep Learning (2022/2023)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Davide Camponogara VR472108</a:t>
            </a:r>
          </a:p>
        </p:txBody>
      </p:sp>
    </p:spTree>
    <p:extLst>
      <p:ext uri="{BB962C8B-B14F-4D97-AF65-F5344CB8AC3E}">
        <p14:creationId xmlns:p14="http://schemas.microsoft.com/office/powerpoint/2010/main" val="236107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855DE-3C5A-D70E-F349-24378ABC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54" y="1031682"/>
            <a:ext cx="8967787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CD5AD-74B1-B535-61AF-1571C237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55" y="2244123"/>
            <a:ext cx="4678340" cy="41957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 and classes </a:t>
            </a:r>
            <a:r>
              <a:rPr lang="it-IT" sz="1900" b="1" dirty="0" err="1">
                <a:latin typeface="Arial Rounded MT Bold" panose="020F0704030504030204" pitchFamily="34" charset="0"/>
              </a:rPr>
              <a:t>simultaneously</a:t>
            </a:r>
            <a:r>
              <a:rPr lang="it-IT" sz="1900" dirty="0">
                <a:latin typeface="Avenir Next LT Pro Light" panose="020B0304020202020204" pitchFamily="34" charset="0"/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Divide image in S x S </a:t>
            </a:r>
            <a:r>
              <a:rPr lang="it-IT" sz="1900" dirty="0" err="1">
                <a:latin typeface="Avenir Next LT Pro Light" panose="020B0304020202020204" pitchFamily="34" charset="0"/>
              </a:rPr>
              <a:t>cells</a:t>
            </a:r>
            <a:r>
              <a:rPr lang="it-IT" sz="1900" dirty="0">
                <a:latin typeface="Avenir Next LT Pro Light" panose="020B0304020202020204" pitchFamily="34" charset="0"/>
              </a:rPr>
              <a:t>, </a:t>
            </a:r>
            <a:r>
              <a:rPr lang="it-IT" sz="1900" dirty="0" err="1">
                <a:latin typeface="Avenir Next LT Pro Light" panose="020B0304020202020204" pitchFamily="34" charset="0"/>
              </a:rPr>
              <a:t>each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cell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class and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boxes;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Non-maximum </a:t>
            </a:r>
            <a:r>
              <a:rPr lang="it-IT" sz="1900" dirty="0" err="1">
                <a:latin typeface="Avenir Next LT Pro Light" panose="020B0304020202020204" pitchFamily="34" charset="0"/>
              </a:rPr>
              <a:t>suppression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</p:txBody>
      </p:sp>
      <p:pic>
        <p:nvPicPr>
          <p:cNvPr id="5" name="Immagine 4" descr="Immagine che contiene schermata, mammifero, arte">
            <a:extLst>
              <a:ext uri="{FF2B5EF4-FFF2-40B4-BE49-F238E27FC236}">
                <a16:creationId xmlns:a16="http://schemas.microsoft.com/office/drawing/2014/main" id="{E019C46A-E9AA-CFF9-5596-2D8049FBC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26" y="1618946"/>
            <a:ext cx="5652238" cy="36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5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E8FECA-37CF-11A6-928B-B7A681D8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9" y="1091825"/>
            <a:ext cx="10895106" cy="132556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3200" dirty="0" err="1">
                <a:latin typeface="Arial Rounded MT Bold" panose="020F0704030504030204" pitchFamily="34" charset="0"/>
              </a:rPr>
              <a:t>FastRCNN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8FC6D7-8065-B7CE-5207-AB71EC1BE277}"/>
              </a:ext>
            </a:extLst>
          </p:cNvPr>
          <p:cNvSpPr txBox="1"/>
          <p:nvPr/>
        </p:nvSpPr>
        <p:spPr>
          <a:xfrm>
            <a:off x="965309" y="2118331"/>
            <a:ext cx="4825889" cy="4429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>
              <a:spcAft>
                <a:spcPts val="600"/>
              </a:spcAft>
              <a:buClr>
                <a:schemeClr val="tx1"/>
              </a:buClr>
            </a:pPr>
            <a:r>
              <a:rPr lang="en-US" sz="1900" dirty="0">
                <a:latin typeface="Avenir Next LT Pro Light" panose="020B0304020202020204" pitchFamily="34" charset="0"/>
              </a:rPr>
              <a:t>We try to train </a:t>
            </a:r>
            <a:r>
              <a:rPr lang="en-US" sz="1900" dirty="0" err="1">
                <a:latin typeface="Avenir Next LT Pro Light" panose="020B0304020202020204" pitchFamily="34" charset="0"/>
              </a:rPr>
              <a:t>FasterRCNN</a:t>
            </a:r>
            <a:r>
              <a:rPr lang="en-US" sz="1900" dirty="0">
                <a:latin typeface="Avenir Next LT Pro Light" panose="020B0304020202020204" pitchFamily="34" charset="0"/>
              </a:rPr>
              <a:t> with different backbones:</a:t>
            </a: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latin typeface="Avenir Next LT Pro Light" panose="020B0304020202020204" pitchFamily="34" charset="0"/>
              </a:rPr>
              <a:t>MobileNet</a:t>
            </a:r>
            <a:endParaRPr lang="en-US" sz="1900" dirty="0">
              <a:latin typeface="Avenir Next LT Pro Light" panose="020B03040202020202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VGG16 - VGG19</a:t>
            </a: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ResNet18 – ResNet50 – ResNet101</a:t>
            </a:r>
          </a:p>
          <a:p>
            <a:pPr marL="114300">
              <a:spcAft>
                <a:spcPts val="600"/>
              </a:spcAft>
              <a:buClr>
                <a:schemeClr val="tx1"/>
              </a:buClr>
            </a:pPr>
            <a:r>
              <a:rPr lang="en-US" sz="1900" dirty="0">
                <a:latin typeface="Avenir Next LT Pro Light" panose="020B0304020202020204" pitchFamily="34" charset="0"/>
              </a:rPr>
              <a:t>We train for 5 epochs using SGD optimizer, starting from an aggressive learning rate of 0.005, which descends after 3 epochs to 0.0005, we use batch size of 1.</a:t>
            </a:r>
          </a:p>
          <a:p>
            <a:pPr marL="114300">
              <a:spcAft>
                <a:spcPts val="600"/>
              </a:spcAft>
              <a:buClr>
                <a:schemeClr val="tx1"/>
              </a:buClr>
            </a:pPr>
            <a:r>
              <a:rPr lang="en-US" sz="1900" dirty="0">
                <a:latin typeface="Avenir Next LT Pro Light" panose="020B0304020202020204" pitchFamily="34" charset="0"/>
              </a:rPr>
              <a:t>We resize images to 1216 X 1216 pixels.</a:t>
            </a:r>
          </a:p>
          <a:p>
            <a:pPr marL="114300">
              <a:spcAft>
                <a:spcPts val="600"/>
              </a:spcAft>
              <a:buClr>
                <a:schemeClr val="tx1"/>
              </a:buClr>
            </a:pPr>
            <a:endParaRPr lang="en-US" sz="1900" dirty="0">
              <a:latin typeface="Avenir Next LT Pro Light" panose="020B0304020202020204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AA2F61A0-8DE2-74F0-3881-5E0C95F65997}"/>
              </a:ext>
            </a:extLst>
          </p:cNvPr>
          <p:cNvSpPr txBox="1">
            <a:spLocks/>
          </p:cNvSpPr>
          <p:nvPr/>
        </p:nvSpPr>
        <p:spPr>
          <a:xfrm>
            <a:off x="6400802" y="1091825"/>
            <a:ext cx="108951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1"/>
              </a:buClr>
            </a:pPr>
            <a:r>
              <a:rPr lang="en-US" sz="3200" dirty="0">
                <a:latin typeface="Arial Rounded MT Bold" panose="020F0704030504030204" pitchFamily="34" charset="0"/>
              </a:rPr>
              <a:t>YOLOv5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069394-2993-A9FD-EF1E-43C7766F796B}"/>
              </a:ext>
            </a:extLst>
          </p:cNvPr>
          <p:cNvSpPr txBox="1"/>
          <p:nvPr/>
        </p:nvSpPr>
        <p:spPr>
          <a:xfrm>
            <a:off x="6278042" y="2118331"/>
            <a:ext cx="4825889" cy="4429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>
              <a:spcAft>
                <a:spcPts val="600"/>
              </a:spcAft>
              <a:buClr>
                <a:schemeClr val="tx1"/>
              </a:buClr>
            </a:pPr>
            <a:r>
              <a:rPr lang="en-US" sz="1900" dirty="0">
                <a:latin typeface="Avenir Next LT Pro Light" panose="020B0304020202020204" pitchFamily="34" charset="0"/>
              </a:rPr>
              <a:t>We train for 40 epochs using batch size of 16 images and SGD optimizer, starting from an aggressive learning rate of 0.01.</a:t>
            </a:r>
          </a:p>
          <a:p>
            <a:pPr marL="114300">
              <a:spcAft>
                <a:spcPts val="600"/>
              </a:spcAft>
              <a:buClr>
                <a:schemeClr val="tx1"/>
              </a:buClr>
            </a:pPr>
            <a:r>
              <a:rPr lang="en-US" sz="1900" dirty="0">
                <a:latin typeface="Avenir Next LT Pro Light" panose="020B0304020202020204" pitchFamily="34" charset="0"/>
              </a:rPr>
              <a:t>We resize images to 1216 X 1216 pixels.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DA91CB-3C0B-C5DD-8371-20F4B6DD7D13}"/>
              </a:ext>
            </a:extLst>
          </p:cNvPr>
          <p:cNvSpPr txBox="1"/>
          <p:nvPr/>
        </p:nvSpPr>
        <p:spPr>
          <a:xfrm rot="422366">
            <a:off x="7078882" y="4195126"/>
            <a:ext cx="3346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Dreaming Outloud Pro" panose="03050502040302030504" pitchFamily="66" charset="0"/>
                <a:cs typeface="Dreaming Outloud Pro" panose="03050502040302030504" pitchFamily="66" charset="0"/>
              </a:rPr>
              <a:t>We</a:t>
            </a:r>
            <a:r>
              <a:rPr lang="it-IT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  <a:r>
              <a:rPr lang="it-IT" sz="2000" dirty="0" err="1">
                <a:latin typeface="Dreaming Outloud Pro" panose="03050502040302030504" pitchFamily="66" charset="0"/>
                <a:cs typeface="Dreaming Outloud Pro" panose="03050502040302030504" pitchFamily="66" charset="0"/>
              </a:rPr>
              <a:t>tried</a:t>
            </a:r>
            <a:r>
              <a:rPr lang="it-IT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  <a:r>
              <a:rPr lang="it-IT" sz="2000" dirty="0" err="1">
                <a:latin typeface="Dreaming Outloud Pro" panose="03050502040302030504" pitchFamily="66" charset="0"/>
                <a:cs typeface="Dreaming Outloud Pro" panose="03050502040302030504" pitchFamily="66" charset="0"/>
              </a:rPr>
              <a:t>different</a:t>
            </a:r>
            <a:r>
              <a:rPr lang="it-IT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  <a:r>
              <a:rPr lang="it-IT" sz="2000" dirty="0" err="1">
                <a:latin typeface="Dreaming Outloud Pro" panose="03050502040302030504" pitchFamily="66" charset="0"/>
                <a:cs typeface="Dreaming Outloud Pro" panose="03050502040302030504" pitchFamily="66" charset="0"/>
              </a:rPr>
              <a:t>parameter</a:t>
            </a:r>
            <a:r>
              <a:rPr lang="it-IT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 </a:t>
            </a:r>
            <a:r>
              <a:rPr lang="it-IT" sz="2000" dirty="0" err="1">
                <a:latin typeface="Dreaming Outloud Pro" panose="03050502040302030504" pitchFamily="66" charset="0"/>
                <a:cs typeface="Dreaming Outloud Pro" panose="03050502040302030504" pitchFamily="66" charset="0"/>
              </a:rPr>
              <a:t>combinations</a:t>
            </a:r>
            <a:r>
              <a:rPr lang="it-IT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, </a:t>
            </a:r>
            <a:r>
              <a:rPr lang="en-US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but we got the best results with those described in this slide!</a:t>
            </a:r>
            <a:endParaRPr lang="it-IT" sz="200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9806C6A6-838E-7182-AACB-686C8C9F27AA}"/>
              </a:ext>
            </a:extLst>
          </p:cNvPr>
          <p:cNvSpPr txBox="1">
            <a:spLocks/>
          </p:cNvSpPr>
          <p:nvPr/>
        </p:nvSpPr>
        <p:spPr>
          <a:xfrm>
            <a:off x="2128995" y="219300"/>
            <a:ext cx="73244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tx1"/>
              </a:buClr>
            </a:pPr>
            <a:r>
              <a:rPr lang="en-US" dirty="0">
                <a:latin typeface="Arial Rounded MT Bold" panose="020F0704030504030204" pitchFamily="34" charset="0"/>
              </a:rPr>
              <a:t>Training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22993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6779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021AE-825D-47C5-CABE-F67D7750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14" y="769872"/>
            <a:ext cx="4845657" cy="2461008"/>
          </a:xfrm>
        </p:spPr>
        <p:txBody>
          <a:bodyPr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YOLOv5 </a:t>
            </a:r>
            <a:r>
              <a:rPr lang="it-IT" dirty="0" err="1">
                <a:latin typeface="Arial Rounded MT Bold" panose="020F0704030504030204" pitchFamily="34" charset="0"/>
              </a:rPr>
              <a:t>overfitting</a:t>
            </a:r>
            <a:endParaRPr lang="it-IT" dirty="0">
              <a:latin typeface="Arial Rounded MT Bold" panose="020F070403050403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D040D3-11CE-5CF5-3ADE-52E93DBD7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14" y="2301258"/>
            <a:ext cx="4730994" cy="31561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900" dirty="0">
                <a:latin typeface="Avenir Next LT Pro Light" panose="020B0304020202020204" pitchFamily="34" charset="0"/>
              </a:rPr>
              <a:t>The </a:t>
            </a:r>
            <a:r>
              <a:rPr lang="it-IT" sz="1900" dirty="0" err="1">
                <a:latin typeface="Avenir Next LT Pro Light" panose="020B0304020202020204" pitchFamily="34" charset="0"/>
              </a:rPr>
              <a:t>graphs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below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enhanced</a:t>
            </a:r>
            <a:r>
              <a:rPr lang="it-IT" sz="1900" dirty="0">
                <a:latin typeface="Avenir Next LT Pro Light" panose="020B0304020202020204" pitchFamily="34" charset="0"/>
              </a:rPr>
              <a:t> a case of </a:t>
            </a:r>
            <a:r>
              <a:rPr lang="it-IT" sz="1900" b="1" dirty="0" err="1">
                <a:latin typeface="Arial Rounded MT Bold" panose="020F0704030504030204" pitchFamily="34" charset="0"/>
              </a:rPr>
              <a:t>overfitting</a:t>
            </a:r>
            <a:r>
              <a:rPr lang="it-IT" sz="1900" b="1" dirty="0">
                <a:latin typeface="Arial Rounded MT Bold" panose="020F070403050403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during</a:t>
            </a:r>
            <a:r>
              <a:rPr lang="it-IT" sz="1900" dirty="0">
                <a:latin typeface="Avenir Next LT Pro Light" panose="020B0304020202020204" pitchFamily="34" charset="0"/>
              </a:rPr>
              <a:t> the training of the YOLO </a:t>
            </a:r>
            <a:r>
              <a:rPr lang="it-IT" sz="1900" dirty="0" err="1">
                <a:latin typeface="Avenir Next LT Pro Light" panose="020B0304020202020204" pitchFamily="34" charset="0"/>
              </a:rPr>
              <a:t>architecture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1900" dirty="0" err="1">
                <a:latin typeface="Avenir Next LT Pro Light" panose="020B0304020202020204" pitchFamily="34" charset="0"/>
              </a:rPr>
              <a:t>We</a:t>
            </a:r>
            <a:r>
              <a:rPr lang="it-IT" sz="1900" dirty="0">
                <a:latin typeface="Avenir Next LT Pro Light" panose="020B0304020202020204" pitchFamily="34" charset="0"/>
              </a:rPr>
              <a:t> show the </a:t>
            </a:r>
            <a:r>
              <a:rPr lang="it-IT" sz="1900" dirty="0" err="1">
                <a:latin typeface="Avenir Next LT Pro Light" panose="020B0304020202020204" pitchFamily="34" charset="0"/>
              </a:rPr>
              <a:t>comparison</a:t>
            </a:r>
            <a:r>
              <a:rPr lang="it-IT" sz="1900" dirty="0">
                <a:latin typeface="Avenir Next LT Pro Light" panose="020B0304020202020204" pitchFamily="34" charset="0"/>
              </a:rPr>
              <a:t> of the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implementations</a:t>
            </a:r>
            <a:r>
              <a:rPr lang="it-IT" sz="1900" dirty="0">
                <a:latin typeface="Avenir Next LT Pro Light" panose="020B0304020202020204" pitchFamily="34" charset="0"/>
              </a:rPr>
              <a:t> of YOLO, with and </a:t>
            </a:r>
            <a:r>
              <a:rPr lang="it-IT" sz="1900" b="1" dirty="0" err="1">
                <a:latin typeface="Arial Rounded MT Bold" panose="020F0704030504030204" pitchFamily="34" charset="0"/>
              </a:rPr>
              <a:t>without</a:t>
            </a:r>
            <a:r>
              <a:rPr lang="it-IT" sz="1900" b="1" dirty="0">
                <a:latin typeface="Arial Rounded MT Bold" panose="020F0704030504030204" pitchFamily="34" charset="0"/>
              </a:rPr>
              <a:t> data </a:t>
            </a:r>
            <a:r>
              <a:rPr lang="it-IT" sz="1900" b="1" dirty="0" err="1">
                <a:latin typeface="Arial Rounded MT Bold" panose="020F0704030504030204" pitchFamily="34" charset="0"/>
              </a:rPr>
              <a:t>augmentation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dirty="0">
              <a:latin typeface="Avenir Next LT Pro Light" panose="020B0304020202020204" pitchFamily="34" charset="0"/>
            </a:endParaRP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D732258-4C21-5B92-D21F-F9B94BCC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0" y="3543243"/>
            <a:ext cx="4730994" cy="2365497"/>
          </a:xfrm>
          <a:prstGeom prst="rect">
            <a:avLst/>
          </a:prstGeom>
        </p:spPr>
      </p:pic>
      <p:pic>
        <p:nvPicPr>
          <p:cNvPr id="21" name="Immagine 20" descr="Immagine che contiene testo, diagramma, linea, schermata">
            <a:extLst>
              <a:ext uri="{FF2B5EF4-FFF2-40B4-BE49-F238E27FC236}">
                <a16:creationId xmlns:a16="http://schemas.microsoft.com/office/drawing/2014/main" id="{6D6B4BFD-080B-319B-3FAE-8A673906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0" y="681185"/>
            <a:ext cx="4730994" cy="2365497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1D8DB05-506D-0581-D6F1-3B132E9C8E6C}"/>
              </a:ext>
            </a:extLst>
          </p:cNvPr>
          <p:cNvSpPr txBox="1"/>
          <p:nvPr/>
        </p:nvSpPr>
        <p:spPr>
          <a:xfrm rot="1009238">
            <a:off x="3942046" y="343214"/>
            <a:ext cx="196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With Data </a:t>
            </a:r>
            <a:r>
              <a:rPr lang="it-IT" b="1" dirty="0" err="1">
                <a:latin typeface="Dreaming Outloud Pro" panose="020B0604020202020204" pitchFamily="66" charset="0"/>
                <a:cs typeface="Dreaming Outloud Pro" panose="020B0604020202020204" pitchFamily="66" charset="0"/>
              </a:rPr>
              <a:t>Augmentation</a:t>
            </a:r>
            <a:endParaRPr lang="it-IT" b="1" dirty="0">
              <a:latin typeface="Dreaming Outloud Pro" panose="020B0604020202020204" pitchFamily="66" charset="0"/>
              <a:cs typeface="Dreaming Outloud Pro" panose="020B0604020202020204" pitchFamily="66" charset="0"/>
            </a:endParaRPr>
          </a:p>
        </p:txBody>
      </p: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1C945A94-7579-5CE2-24CA-4C5B0CFBC2D3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6200000" flipH="1">
            <a:off x="5047828" y="758432"/>
            <a:ext cx="888216" cy="132278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B592DA3-0C62-1714-B471-86B2C7FEA513}"/>
              </a:ext>
            </a:extLst>
          </p:cNvPr>
          <p:cNvSpPr txBox="1"/>
          <p:nvPr/>
        </p:nvSpPr>
        <p:spPr>
          <a:xfrm rot="751324">
            <a:off x="3946841" y="5327312"/>
            <a:ext cx="196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Without</a:t>
            </a:r>
            <a:r>
              <a:rPr lang="it-IT" b="1" dirty="0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 Data </a:t>
            </a:r>
            <a:r>
              <a:rPr lang="it-IT" b="1" dirty="0" err="1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Augmentation</a:t>
            </a:r>
            <a:endParaRPr lang="it-IT" b="1" dirty="0">
              <a:latin typeface="Dreaming Outloud Pro" panose="03050502040302030504" pitchFamily="66" charset="0"/>
              <a:ea typeface="Ebrima" panose="02000000000000000000" pitchFamily="2" charset="0"/>
              <a:cs typeface="Dreaming Outloud Pro" panose="03050502040302030504" pitchFamily="66" charset="0"/>
            </a:endParaRPr>
          </a:p>
        </p:txBody>
      </p:sp>
      <p:cxnSp>
        <p:nvCxnSpPr>
          <p:cNvPr id="48" name="Connettore curvo 47">
            <a:extLst>
              <a:ext uri="{FF2B5EF4-FFF2-40B4-BE49-F238E27FC236}">
                <a16:creationId xmlns:a16="http://schemas.microsoft.com/office/drawing/2014/main" id="{C18EB662-541E-EE87-56CF-EC11B1D34B9F}"/>
              </a:ext>
            </a:extLst>
          </p:cNvPr>
          <p:cNvCxnSpPr>
            <a:cxnSpLocks/>
            <a:stCxn id="47" idx="0"/>
            <a:endCxn id="6" idx="1"/>
          </p:cNvCxnSpPr>
          <p:nvPr/>
        </p:nvCxnSpPr>
        <p:spPr>
          <a:xfrm rot="5400000" flipH="1" flipV="1">
            <a:off x="5271623" y="4453292"/>
            <a:ext cx="609007" cy="115440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88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89" y="1520492"/>
            <a:ext cx="4303643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 err="1">
                <a:latin typeface="Arial Rounded MT Bold" panose="020F0704030504030204" pitchFamily="34" charset="0"/>
              </a:rPr>
              <a:t>Backbones</a:t>
            </a:r>
            <a:r>
              <a:rPr lang="it-IT" sz="3600" dirty="0">
                <a:latin typeface="Arial Rounded MT Bold" panose="020F0704030504030204" pitchFamily="34" charset="0"/>
              </a:rPr>
              <a:t> </a:t>
            </a:r>
            <a:r>
              <a:rPr lang="it-IT" sz="3600" dirty="0" err="1">
                <a:latin typeface="Arial Rounded MT Bold" panose="020F0704030504030204" pitchFamily="34" charset="0"/>
              </a:rPr>
              <a:t>Comparisons</a:t>
            </a:r>
            <a:endParaRPr lang="it-IT" sz="3600" dirty="0">
              <a:latin typeface="Arial Rounded MT Bold" panose="020F070403050403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89" y="2980991"/>
            <a:ext cx="4233730" cy="332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dirty="0">
                <a:latin typeface="Avenir Next LT Pro Light" panose="020B0304020202020204" pitchFamily="34" charset="0"/>
              </a:rPr>
              <a:t>In the </a:t>
            </a:r>
            <a:r>
              <a:rPr lang="it-IT" sz="1900" dirty="0" err="1">
                <a:latin typeface="Avenir Next LT Pro Light" panose="020B0304020202020204" pitchFamily="34" charset="0"/>
              </a:rPr>
              <a:t>graphs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below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we</a:t>
            </a:r>
            <a:r>
              <a:rPr lang="it-IT" sz="1900" dirty="0">
                <a:latin typeface="Avenir Next LT Pro Light" panose="020B0304020202020204" pitchFamily="34" charset="0"/>
              </a:rPr>
              <a:t> show the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rial Rounded MT Bold" panose="020F0704030504030204" pitchFamily="34" charset="0"/>
              </a:rPr>
              <a:t>evaluation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results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obtained</a:t>
            </a:r>
            <a:r>
              <a:rPr lang="it-IT" sz="1900" dirty="0">
                <a:latin typeface="Avenir Next LT Pro Light" panose="020B0304020202020204" pitchFamily="34" charset="0"/>
              </a:rPr>
              <a:t> with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rial Rounded MT Bold" panose="020F0704030504030204" pitchFamily="34" charset="0"/>
              </a:rPr>
              <a:t>backbones</a:t>
            </a:r>
            <a:r>
              <a:rPr lang="it-IT" sz="1900" dirty="0">
                <a:latin typeface="Arial Rounded MT Bold" panose="020F0704030504030204" pitchFamily="34" charset="0"/>
              </a:rPr>
              <a:t>.</a:t>
            </a:r>
            <a:endParaRPr lang="it-IT" sz="1900" b="1" dirty="0"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r>
              <a:rPr lang="it-IT" sz="1900" b="1" dirty="0">
                <a:latin typeface="Avenir Next LT Pro Light" panose="020B0304020202020204" pitchFamily="34" charset="0"/>
              </a:rPr>
              <a:t>In </a:t>
            </a:r>
            <a:r>
              <a:rPr lang="it-IT" sz="1900" b="1" dirty="0" err="1">
                <a:latin typeface="Avenir Next LT Pro Light" panose="020B0304020202020204" pitchFamily="34" charset="0"/>
              </a:rPr>
              <a:t>particular</a:t>
            </a:r>
            <a:r>
              <a:rPr lang="it-IT" sz="1900" b="1" dirty="0">
                <a:latin typeface="Avenir Next LT Pro Light" panose="020B0304020202020204" pitchFamily="34" charset="0"/>
              </a:rPr>
              <a:t>, from top to bottom </a:t>
            </a:r>
            <a:r>
              <a:rPr lang="it-IT" sz="1900" b="1" dirty="0" err="1">
                <a:latin typeface="Avenir Next LT Pro Light" panose="020B0304020202020204" pitchFamily="34" charset="0"/>
              </a:rPr>
              <a:t>you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find</a:t>
            </a:r>
            <a:r>
              <a:rPr lang="it-IT" sz="1900" b="1" dirty="0">
                <a:latin typeface="Avenir Next LT Pro Light" panose="020B0304020202020204" pitchFamily="34" charset="0"/>
              </a:rPr>
              <a:t>:</a:t>
            </a:r>
          </a:p>
          <a:p>
            <a:r>
              <a:rPr lang="it-IT" sz="1900" b="1" dirty="0" err="1">
                <a:latin typeface="Arial Rounded MT Bold" panose="020F0704030504030204" pitchFamily="34" charset="0"/>
              </a:rPr>
              <a:t>mAP</a:t>
            </a:r>
            <a:r>
              <a:rPr lang="it-IT" sz="1900" b="1" dirty="0">
                <a:latin typeface="Arial Rounded MT Bold" panose="020F0704030504030204" pitchFamily="34" charset="0"/>
              </a:rPr>
              <a:t> </a:t>
            </a:r>
            <a:r>
              <a:rPr lang="it-IT" sz="1900" b="1" dirty="0" err="1">
                <a:latin typeface="Arial Rounded MT Bold" panose="020F0704030504030204" pitchFamily="34" charset="0"/>
              </a:rPr>
              <a:t>comparison</a:t>
            </a:r>
            <a:r>
              <a:rPr lang="it-IT" sz="1900" b="1" dirty="0">
                <a:latin typeface="Arial Rounded MT Bold" panose="020F0704030504030204" pitchFamily="34" charset="0"/>
              </a:rPr>
              <a:t> </a:t>
            </a:r>
            <a:r>
              <a:rPr lang="it-IT" sz="1900" b="1" dirty="0">
                <a:latin typeface="Avenir Next LT Pro Light" panose="020B0304020202020204" pitchFamily="34" charset="0"/>
              </a:rPr>
              <a:t>in </a:t>
            </a:r>
            <a:r>
              <a:rPr lang="it-IT" sz="1900" b="1" dirty="0" err="1">
                <a:latin typeface="Avenir Next LT Pro Light" panose="020B0304020202020204" pitchFamily="34" charset="0"/>
              </a:rPr>
              <a:t>both</a:t>
            </a:r>
            <a:r>
              <a:rPr lang="it-IT" sz="1900" b="1" dirty="0">
                <a:latin typeface="Avenir Next LT Pro Light" panose="020B0304020202020204" pitchFamily="34" charset="0"/>
              </a:rPr>
              <a:t> datasets, with </a:t>
            </a:r>
            <a:r>
              <a:rPr lang="it-IT" sz="1900" b="1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backbones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  <a:p>
            <a:r>
              <a:rPr lang="it-IT" sz="1900" b="1" dirty="0" err="1">
                <a:latin typeface="Arial Rounded MT Bold" panose="020F0704030504030204" pitchFamily="34" charset="0"/>
              </a:rPr>
              <a:t>mAP</a:t>
            </a:r>
            <a:r>
              <a:rPr lang="it-IT" sz="1900" b="1" dirty="0">
                <a:latin typeface="Arial Rounded MT Bold" panose="020F0704030504030204" pitchFamily="34" charset="0"/>
              </a:rPr>
              <a:t>/FPS relation </a:t>
            </a:r>
            <a:r>
              <a:rPr lang="it-IT" sz="1900" b="1" dirty="0">
                <a:latin typeface="Avenir Next LT Pro Light" panose="020B0304020202020204" pitchFamily="34" charset="0"/>
              </a:rPr>
              <a:t>for </a:t>
            </a:r>
            <a:r>
              <a:rPr lang="it-IT" sz="1900" b="1" dirty="0" err="1">
                <a:latin typeface="Avenir Next LT Pro Light" panose="020B0304020202020204" pitchFamily="34" charset="0"/>
              </a:rPr>
              <a:t>each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backbones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</p:txBody>
      </p:sp>
      <p:pic>
        <p:nvPicPr>
          <p:cNvPr id="9" name="Immagine 8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6704E16D-CF3C-A775-4294-2B7A6DDC4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75" y="3377837"/>
            <a:ext cx="3337143" cy="2473481"/>
          </a:xfrm>
          <a:prstGeom prst="rect">
            <a:avLst/>
          </a:prstGeom>
        </p:spPr>
      </p:pic>
      <p:pic>
        <p:nvPicPr>
          <p:cNvPr id="11" name="Immagine 10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F4254609-46A1-D681-3B99-FE659C147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943" y="3369424"/>
            <a:ext cx="3384989" cy="2478401"/>
          </a:xfrm>
          <a:prstGeom prst="rect">
            <a:avLst/>
          </a:prstGeom>
        </p:spPr>
      </p:pic>
      <p:pic>
        <p:nvPicPr>
          <p:cNvPr id="13" name="Immagine 12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A94ED8A5-A989-5D41-201A-59F1214EF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27" y="901148"/>
            <a:ext cx="3384991" cy="2079843"/>
          </a:xfrm>
          <a:prstGeom prst="rect">
            <a:avLst/>
          </a:prstGeom>
        </p:spPr>
      </p:pic>
      <p:pic>
        <p:nvPicPr>
          <p:cNvPr id="15" name="Immagine 1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7B57B0D5-DF70-9B45-636E-2252C54BE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943" y="901148"/>
            <a:ext cx="3384991" cy="20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4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59" y="1924179"/>
            <a:ext cx="3322082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  <a:ea typeface="Ebrima" panose="02000000000000000000" pitchFamily="2" charset="0"/>
                <a:cs typeface="Ebrima" panose="02000000000000000000" pitchFamily="2" charset="0"/>
              </a:rPr>
              <a:t>VS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58" y="3428999"/>
            <a:ext cx="3277908" cy="2889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b="1" dirty="0" err="1">
                <a:latin typeface="Avenir Next LT Pro Light" panose="020B0304020202020204" pitchFamily="34" charset="0"/>
              </a:rPr>
              <a:t>We</a:t>
            </a:r>
            <a:r>
              <a:rPr lang="it-IT" sz="1900" b="1" dirty="0">
                <a:latin typeface="Avenir Next LT Pro Light" panose="020B0304020202020204" pitchFamily="34" charset="0"/>
              </a:rPr>
              <a:t> illustrate the </a:t>
            </a:r>
            <a:r>
              <a:rPr lang="it-IT" sz="1900" b="1" dirty="0">
                <a:latin typeface="Arial Rounded MT Bold" panose="020F0704030504030204" pitchFamily="34" charset="0"/>
              </a:rPr>
              <a:t>quantitative</a:t>
            </a:r>
            <a:r>
              <a:rPr lang="it-IT" sz="1900" b="1" dirty="0">
                <a:latin typeface="Avenir Next LT Pro Light" panose="020B0304020202020204" pitchFamily="34" charset="0"/>
              </a:rPr>
              <a:t> and </a:t>
            </a:r>
            <a:r>
              <a:rPr lang="it-IT" sz="1900" b="1" dirty="0">
                <a:latin typeface="Arial Rounded MT Bold" panose="020F0704030504030204" pitchFamily="34" charset="0"/>
              </a:rPr>
              <a:t>qualitative </a:t>
            </a:r>
            <a:r>
              <a:rPr lang="it-IT" sz="1900" b="1" dirty="0" err="1">
                <a:latin typeface="Arial Rounded MT Bold" panose="020F0704030504030204" pitchFamily="34" charset="0"/>
              </a:rPr>
              <a:t>results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obtained</a:t>
            </a:r>
            <a:r>
              <a:rPr lang="it-IT" sz="1900" b="1" dirty="0">
                <a:latin typeface="Avenir Next LT Pro Light" panose="020B0304020202020204" pitchFamily="34" charset="0"/>
              </a:rPr>
              <a:t> by </a:t>
            </a:r>
            <a:r>
              <a:rPr lang="it-IT" sz="1900" b="1" dirty="0" err="1">
                <a:latin typeface="Avenir Next LT Pro Light" panose="020B0304020202020204" pitchFamily="34" charset="0"/>
              </a:rPr>
              <a:t>using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these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architectures</a:t>
            </a:r>
            <a:r>
              <a:rPr lang="it-IT" sz="1900" b="1" dirty="0">
                <a:latin typeface="Avenir Next LT Pro Light" panose="020B0304020202020204" pitchFamily="34" charset="0"/>
              </a:rPr>
              <a:t>, </a:t>
            </a:r>
            <a:r>
              <a:rPr lang="it-IT" sz="1900" b="1" dirty="0" err="1">
                <a:latin typeface="Avenir Next LT Pro Light" panose="020B0304020202020204" pitchFamily="34" charset="0"/>
              </a:rPr>
              <a:t>we</a:t>
            </a:r>
            <a:r>
              <a:rPr lang="it-IT" sz="1900" b="1" dirty="0">
                <a:latin typeface="Avenir Next LT Pro Light" panose="020B0304020202020204" pitchFamily="34" charset="0"/>
              </a:rPr>
              <a:t> start from </a:t>
            </a:r>
            <a:r>
              <a:rPr lang="it-IT" sz="1900" b="1" dirty="0">
                <a:latin typeface="Arial Rounded MT Bold" panose="020F0704030504030204" pitchFamily="34" charset="0"/>
              </a:rPr>
              <a:t>PR </a:t>
            </a:r>
            <a:r>
              <a:rPr lang="it-IT" sz="1900" b="1" dirty="0" err="1">
                <a:latin typeface="Arial Rounded MT Bold" panose="020F0704030504030204" pitchFamily="34" charset="0"/>
              </a:rPr>
              <a:t>curves</a:t>
            </a:r>
            <a:r>
              <a:rPr lang="it-IT" sz="1900" b="1" dirty="0">
                <a:latin typeface="Avenir Next LT Pro Light" panose="020B0304020202020204" pitchFamily="34" charset="0"/>
              </a:rPr>
              <a:t>!</a:t>
            </a:r>
          </a:p>
          <a:p>
            <a:pPr marL="0" indent="0">
              <a:buNone/>
            </a:pPr>
            <a:r>
              <a:rPr lang="it-IT" sz="1900" b="1" dirty="0" err="1">
                <a:latin typeface="Avenir Next LT Pro Light" panose="020B0304020202020204" pitchFamily="34" charset="0"/>
              </a:rPr>
              <a:t>We</a:t>
            </a:r>
            <a:r>
              <a:rPr lang="it-IT" sz="1900" b="1" dirty="0">
                <a:latin typeface="Avenir Next LT Pro Light" panose="020B0304020202020204" pitchFamily="34" charset="0"/>
              </a:rPr>
              <a:t> show </a:t>
            </a:r>
            <a:r>
              <a:rPr lang="it-IT" sz="1900" b="1" dirty="0" err="1">
                <a:latin typeface="Avenir Next LT Pro Light" panose="020B0304020202020204" pitchFamily="34" charset="0"/>
              </a:rPr>
              <a:t>also</a:t>
            </a:r>
            <a:r>
              <a:rPr lang="it-IT" sz="1900" b="1" dirty="0">
                <a:latin typeface="Avenir Next LT Pro Light" panose="020B0304020202020204" pitchFamily="34" charset="0"/>
              </a:rPr>
              <a:t> the </a:t>
            </a:r>
            <a:r>
              <a:rPr lang="it-IT" sz="1900" b="1" dirty="0" err="1">
                <a:latin typeface="Avenir Next LT Pro Light" panose="020B0304020202020204" pitchFamily="34" charset="0"/>
              </a:rPr>
              <a:t>results</a:t>
            </a:r>
            <a:r>
              <a:rPr lang="it-IT" sz="1900" b="1" dirty="0">
                <a:latin typeface="Avenir Next LT Pro Light" panose="020B0304020202020204" pitchFamily="34" charset="0"/>
              </a:rPr>
              <a:t> with </a:t>
            </a:r>
            <a:r>
              <a:rPr lang="it-IT" sz="1900" b="1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rial Rounded MT Bold" panose="020F0704030504030204" pitchFamily="34" charset="0"/>
              </a:rPr>
              <a:t>backbones</a:t>
            </a:r>
            <a:r>
              <a:rPr lang="it-IT" sz="1900" b="1" dirty="0">
                <a:latin typeface="Avenir Next LT Pro Light" panose="020B0304020202020204" pitchFamily="34" charset="0"/>
              </a:rPr>
              <a:t>!</a:t>
            </a:r>
          </a:p>
        </p:txBody>
      </p:sp>
      <p:pic>
        <p:nvPicPr>
          <p:cNvPr id="6" name="Immagine 5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24FEE102-FD90-6AEE-9192-3F20B4525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15" y="428239"/>
            <a:ext cx="3759197" cy="2742846"/>
          </a:xfrm>
          <a:prstGeom prst="rect">
            <a:avLst/>
          </a:prstGeom>
        </p:spPr>
      </p:pic>
      <p:pic>
        <p:nvPicPr>
          <p:cNvPr id="8" name="Immagine 7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728E25EA-D1BE-EC69-9A1D-4CE312960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86" y="428239"/>
            <a:ext cx="3759197" cy="2742846"/>
          </a:xfrm>
          <a:prstGeom prst="rect">
            <a:avLst/>
          </a:prstGeom>
        </p:spPr>
      </p:pic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AAB6193-D8D1-8A3E-B5BC-ED7F40FFE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15" y="3535520"/>
            <a:ext cx="3200765" cy="309551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9F5BC8-472D-A8B4-1BD9-750FAAA74427}"/>
              </a:ext>
            </a:extLst>
          </p:cNvPr>
          <p:cNvSpPr txBox="1"/>
          <p:nvPr/>
        </p:nvSpPr>
        <p:spPr>
          <a:xfrm rot="1093627">
            <a:off x="9643921" y="3665439"/>
            <a:ext cx="250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Dreaming Outloud Pro" panose="020B0604020202020204" pitchFamily="66" charset="0"/>
                <a:cs typeface="Dreaming Outloud Pro" panose="020B0604020202020204" pitchFamily="66" charset="0"/>
              </a:rPr>
              <a:t>FasterRCNN</a:t>
            </a:r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 on </a:t>
            </a:r>
            <a:r>
              <a:rPr lang="it-IT" b="1" dirty="0" err="1">
                <a:latin typeface="Dreaming Outloud Pro" panose="020B0604020202020204" pitchFamily="66" charset="0"/>
                <a:cs typeface="Dreaming Outloud Pro" panose="020B0604020202020204" pitchFamily="66" charset="0"/>
              </a:rPr>
              <a:t>wGrapeUNIPD</a:t>
            </a:r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 dataset!</a:t>
            </a:r>
          </a:p>
        </p:txBody>
      </p: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14A517B9-0957-8084-DE68-8A337E08CD4C}"/>
              </a:ext>
            </a:extLst>
          </p:cNvPr>
          <p:cNvCxnSpPr>
            <a:cxnSpLocks/>
            <a:stCxn id="15" idx="2"/>
            <a:endCxn id="8" idx="2"/>
          </p:cNvCxnSpPr>
          <p:nvPr/>
        </p:nvCxnSpPr>
        <p:spPr>
          <a:xfrm rot="5400000" flipH="1">
            <a:off x="9851083" y="3349688"/>
            <a:ext cx="1124470" cy="767265"/>
          </a:xfrm>
          <a:prstGeom prst="curvedConnector5">
            <a:avLst>
              <a:gd name="adj1" fmla="val -8788"/>
              <a:gd name="adj2" fmla="val 171820"/>
              <a:gd name="adj3" fmla="val 794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3342A5-C4EA-4E3F-FF94-F4DF7994482C}"/>
              </a:ext>
            </a:extLst>
          </p:cNvPr>
          <p:cNvSpPr txBox="1"/>
          <p:nvPr/>
        </p:nvSpPr>
        <p:spPr>
          <a:xfrm rot="21218245">
            <a:off x="1887177" y="563715"/>
            <a:ext cx="210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Dreaming Outloud Pro" panose="020B0604020202020204" pitchFamily="66" charset="0"/>
                <a:cs typeface="Dreaming Outloud Pro" panose="020B0604020202020204" pitchFamily="66" charset="0"/>
              </a:rPr>
              <a:t>FasterRCNN</a:t>
            </a:r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 on WGISD dataset!</a:t>
            </a:r>
          </a:p>
        </p:txBody>
      </p:sp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9D7B64D6-6ACA-31E3-4CEC-6138CCF58E2F}"/>
              </a:ext>
            </a:extLst>
          </p:cNvPr>
          <p:cNvCxnSpPr>
            <a:cxnSpLocks/>
            <a:stCxn id="21" idx="2"/>
            <a:endCxn id="6" idx="1"/>
          </p:cNvCxnSpPr>
          <p:nvPr/>
        </p:nvCxnSpPr>
        <p:spPr>
          <a:xfrm rot="16200000" flipH="1">
            <a:off x="3289419" y="894765"/>
            <a:ext cx="591607" cy="121818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5F14419-E941-2B97-7484-196BA76FDE0A}"/>
              </a:ext>
            </a:extLst>
          </p:cNvPr>
          <p:cNvSpPr txBox="1"/>
          <p:nvPr/>
        </p:nvSpPr>
        <p:spPr>
          <a:xfrm>
            <a:off x="7716292" y="4946198"/>
            <a:ext cx="250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YOLOv5 on </a:t>
            </a:r>
            <a:r>
              <a:rPr lang="it-IT" b="1" dirty="0">
                <a:highlight>
                  <a:srgbClr val="0000FF"/>
                </a:highlight>
                <a:latin typeface="Dreaming Outloud Pro" panose="020B0604020202020204" pitchFamily="66" charset="0"/>
                <a:cs typeface="Dreaming Outloud Pro" panose="020B0604020202020204" pitchFamily="66" charset="0"/>
              </a:rPr>
              <a:t>WGISD</a:t>
            </a:r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 and </a:t>
            </a:r>
            <a:r>
              <a:rPr lang="it-IT" b="1" dirty="0" err="1">
                <a:highlight>
                  <a:srgbClr val="FF0000"/>
                </a:highlight>
                <a:latin typeface="Dreaming Outloud Pro" panose="020B0604020202020204" pitchFamily="66" charset="0"/>
                <a:cs typeface="Dreaming Outloud Pro" panose="020B0604020202020204" pitchFamily="66" charset="0"/>
              </a:rPr>
              <a:t>wGrapeUNIPD</a:t>
            </a:r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 datasets!</a:t>
            </a:r>
          </a:p>
        </p:txBody>
      </p: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B46DA18D-A444-B18F-5E1A-161DEC902FE4}"/>
              </a:ext>
            </a:extLst>
          </p:cNvPr>
          <p:cNvCxnSpPr>
            <a:cxnSpLocks/>
            <a:stCxn id="31" idx="2"/>
            <a:endCxn id="14" idx="3"/>
          </p:cNvCxnSpPr>
          <p:nvPr/>
        </p:nvCxnSpPr>
        <p:spPr>
          <a:xfrm rot="5400000" flipH="1">
            <a:off x="7928116" y="4550243"/>
            <a:ext cx="509250" cy="1575322"/>
          </a:xfrm>
          <a:prstGeom prst="curvedConnector4">
            <a:avLst>
              <a:gd name="adj1" fmla="val -44890"/>
              <a:gd name="adj2" fmla="val 898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0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59" y="1924179"/>
            <a:ext cx="3322082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  <a:ea typeface="Ebrima" panose="02000000000000000000" pitchFamily="2" charset="0"/>
                <a:cs typeface="Ebrima" panose="02000000000000000000" pitchFamily="2" charset="0"/>
              </a:rPr>
              <a:t>VS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58" y="3428999"/>
            <a:ext cx="3277908" cy="2889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b="1" dirty="0" err="1">
                <a:latin typeface="Avenir Next LT Pro Light" panose="020B0304020202020204" pitchFamily="34" charset="0"/>
              </a:rPr>
              <a:t>We</a:t>
            </a:r>
            <a:r>
              <a:rPr lang="it-IT" sz="1900" b="1" dirty="0">
                <a:latin typeface="Avenir Next LT Pro Light" panose="020B0304020202020204" pitchFamily="34" charset="0"/>
              </a:rPr>
              <a:t> continue with a </a:t>
            </a:r>
            <a:r>
              <a:rPr lang="it-IT" sz="1900" b="1" dirty="0" err="1">
                <a:latin typeface="Arial Rounded MT Bold" panose="020F0704030504030204" pitchFamily="34" charset="0"/>
              </a:rPr>
              <a:t>summary</a:t>
            </a:r>
            <a:r>
              <a:rPr lang="it-IT" sz="1900" b="1" dirty="0">
                <a:latin typeface="Arial Rounded MT Bold" panose="020F0704030504030204" pitchFamily="34" charset="0"/>
              </a:rPr>
              <a:t> </a:t>
            </a:r>
            <a:r>
              <a:rPr lang="it-IT" sz="1900" b="1" dirty="0" err="1">
                <a:latin typeface="Arial Rounded MT Bold" panose="020F0704030504030204" pitchFamily="34" charset="0"/>
              </a:rPr>
              <a:t>table</a:t>
            </a:r>
            <a:r>
              <a:rPr lang="it-IT" sz="1900" b="1" dirty="0">
                <a:latin typeface="Avenir Next LT Pro Light" panose="020B0304020202020204" pitchFamily="34" charset="0"/>
              </a:rPr>
              <a:t>, </a:t>
            </a:r>
            <a:r>
              <a:rPr lang="it-IT" sz="1900" b="1" dirty="0" err="1">
                <a:latin typeface="Avenir Next LT Pro Light" panose="020B0304020202020204" pitchFamily="34" charset="0"/>
              </a:rPr>
              <a:t>where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we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insert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also</a:t>
            </a:r>
            <a:r>
              <a:rPr lang="it-IT" sz="1900" b="1" dirty="0">
                <a:latin typeface="Avenir Next LT Pro Light" panose="020B0304020202020204" pitchFamily="34" charset="0"/>
              </a:rPr>
              <a:t> the </a:t>
            </a:r>
            <a:r>
              <a:rPr lang="it-IT" sz="1900" b="1" dirty="0">
                <a:latin typeface="Arial Rounded MT Bold" panose="020F0704030504030204" pitchFamily="34" charset="0"/>
              </a:rPr>
              <a:t>FPS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values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obtained</a:t>
            </a:r>
            <a:r>
              <a:rPr lang="it-IT" sz="1900" b="1" dirty="0">
                <a:latin typeface="Avenir Next LT Pro Light" panose="020B0304020202020204" pitchFamily="34" charset="0"/>
              </a:rPr>
              <a:t> by the </a:t>
            </a:r>
            <a:r>
              <a:rPr lang="it-IT" sz="1900" b="1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algorithms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B0EBD5F-B64F-0249-A8B7-1D62E5087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57" y="2137046"/>
            <a:ext cx="6911008" cy="15669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EC4AF30-1C39-4198-DF1A-87A1C17F3315}"/>
              </a:ext>
            </a:extLst>
          </p:cNvPr>
          <p:cNvSpPr txBox="1"/>
          <p:nvPr/>
        </p:nvSpPr>
        <p:spPr>
          <a:xfrm>
            <a:off x="4738757" y="3964366"/>
            <a:ext cx="6911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venir Next LT Pro Light" panose="020B0304020202020204" pitchFamily="34" charset="0"/>
              </a:rPr>
              <a:t>YOLOv5</a:t>
            </a:r>
            <a:r>
              <a:rPr lang="it-IT" dirty="0">
                <a:latin typeface="Avenir Next LT Pro Light" panose="020B0304020202020204" pitchFamily="34" charset="0"/>
              </a:rPr>
              <a:t> </a:t>
            </a:r>
            <a:r>
              <a:rPr lang="it-IT" b="1" dirty="0" err="1">
                <a:latin typeface="Arial Rounded MT Bold" panose="020F0704030504030204" pitchFamily="34" charset="0"/>
              </a:rPr>
              <a:t>outperforms</a:t>
            </a:r>
            <a:r>
              <a:rPr lang="it-IT" dirty="0">
                <a:latin typeface="Avenir Next LT Pro Light" panose="020B0304020202020204" pitchFamily="34" charset="0"/>
              </a:rPr>
              <a:t> </a:t>
            </a:r>
            <a:r>
              <a:rPr lang="it-IT" dirty="0" err="1">
                <a:latin typeface="Avenir Next LT Pro Light" panose="020B0304020202020204" pitchFamily="34" charset="0"/>
              </a:rPr>
              <a:t>Faster</a:t>
            </a:r>
            <a:r>
              <a:rPr lang="it-IT" dirty="0">
                <a:latin typeface="Avenir Next LT Pro Light" panose="020B0304020202020204" pitchFamily="34" charset="0"/>
              </a:rPr>
              <a:t> RCNN with </a:t>
            </a:r>
            <a:r>
              <a:rPr lang="it-IT" dirty="0" err="1">
                <a:latin typeface="Avenir Next LT Pro Light" panose="020B0304020202020204" pitchFamily="34" charset="0"/>
              </a:rPr>
              <a:t>every</a:t>
            </a:r>
            <a:r>
              <a:rPr lang="it-IT" dirty="0">
                <a:latin typeface="Avenir Next LT Pro Light" panose="020B0304020202020204" pitchFamily="34" charset="0"/>
              </a:rPr>
              <a:t> </a:t>
            </a:r>
            <a:r>
              <a:rPr lang="it-IT" dirty="0" err="1">
                <a:latin typeface="Avenir Next LT Pro Light" panose="020B0304020202020204" pitchFamily="34" charset="0"/>
              </a:rPr>
              <a:t>backbone</a:t>
            </a:r>
            <a:r>
              <a:rPr lang="it-IT" dirty="0">
                <a:latin typeface="Avenir Next LT Pro Light" panose="020B0304020202020204" pitchFamily="34" charset="0"/>
              </a:rPr>
              <a:t>, </a:t>
            </a:r>
            <a:r>
              <a:rPr lang="en-US" dirty="0">
                <a:latin typeface="Avenir Next LT Pro Light" panose="020B0304020202020204" pitchFamily="34" charset="0"/>
              </a:rPr>
              <a:t>also wins in comparison of inference speed. </a:t>
            </a:r>
            <a:endParaRPr lang="it-IT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68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59" y="1924179"/>
            <a:ext cx="3322082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  <a:ea typeface="Ebrima" panose="02000000000000000000" pitchFamily="2" charset="0"/>
                <a:cs typeface="Ebrima" panose="02000000000000000000" pitchFamily="2" charset="0"/>
              </a:rPr>
              <a:t>VS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58" y="3428999"/>
            <a:ext cx="2882882" cy="2889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b="1" dirty="0">
                <a:latin typeface="Avenir Next LT Pro Light" panose="020B0304020202020204" pitchFamily="34" charset="0"/>
              </a:rPr>
              <a:t>In </a:t>
            </a:r>
            <a:r>
              <a:rPr lang="it-IT" sz="1900" b="1" dirty="0" err="1">
                <a:latin typeface="Avenir Next LT Pro Light" panose="020B0304020202020204" pitchFamily="34" charset="0"/>
              </a:rPr>
              <a:t>this</a:t>
            </a:r>
            <a:r>
              <a:rPr lang="it-IT" sz="1900" b="1" dirty="0">
                <a:latin typeface="Avenir Next LT Pro Light" panose="020B0304020202020204" pitchFamily="34" charset="0"/>
              </a:rPr>
              <a:t> slide </a:t>
            </a:r>
            <a:r>
              <a:rPr lang="it-IT" sz="1900" b="1" dirty="0" err="1">
                <a:latin typeface="Avenir Next LT Pro Light" panose="020B0304020202020204" pitchFamily="34" charset="0"/>
              </a:rPr>
              <a:t>we</a:t>
            </a:r>
            <a:r>
              <a:rPr lang="it-IT" sz="1900" b="1" dirty="0">
                <a:latin typeface="Avenir Next LT Pro Light" panose="020B0304020202020204" pitchFamily="34" charset="0"/>
              </a:rPr>
              <a:t> show some </a:t>
            </a:r>
            <a:r>
              <a:rPr lang="it-IT" sz="1900" b="1" dirty="0" err="1">
                <a:latin typeface="Avenir Next LT Pro Light" panose="020B0304020202020204" pitchFamily="34" charset="0"/>
              </a:rPr>
              <a:t>tests</a:t>
            </a:r>
            <a:r>
              <a:rPr lang="it-IT" sz="1900" b="1" dirty="0">
                <a:latin typeface="Avenir Next LT Pro Light" panose="020B0304020202020204" pitchFamily="34" charset="0"/>
              </a:rPr>
              <a:t> with </a:t>
            </a:r>
            <a:r>
              <a:rPr lang="it-IT" sz="1900" b="1" dirty="0" err="1">
                <a:latin typeface="Avenir Next LT Pro Light" panose="020B0304020202020204" pitchFamily="34" charset="0"/>
              </a:rPr>
              <a:t>both</a:t>
            </a:r>
            <a:r>
              <a:rPr lang="it-IT" sz="1900" b="1" dirty="0">
                <a:latin typeface="Avenir Next LT Pro Light" panose="020B0304020202020204" pitchFamily="34" charset="0"/>
              </a:rPr>
              <a:t> the </a:t>
            </a:r>
            <a:r>
              <a:rPr lang="it-IT" sz="1900" b="1" dirty="0" err="1">
                <a:latin typeface="Avenir Next LT Pro Light" panose="020B0304020202020204" pitchFamily="34" charset="0"/>
              </a:rPr>
              <a:t>architectures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</p:txBody>
      </p:sp>
      <p:pic>
        <p:nvPicPr>
          <p:cNvPr id="6" name="Immagine 5" descr="Immagine che contiene vigna, frutto, uva, Foglie di vite&#10;&#10;Descrizione generata automaticamente">
            <a:extLst>
              <a:ext uri="{FF2B5EF4-FFF2-40B4-BE49-F238E27FC236}">
                <a16:creationId xmlns:a16="http://schemas.microsoft.com/office/drawing/2014/main" id="{C85C7CB4-ED34-5D03-5A6D-B06A3F404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61" y="869920"/>
            <a:ext cx="3375750" cy="2249042"/>
          </a:xfrm>
          <a:prstGeom prst="rect">
            <a:avLst/>
          </a:prstGeom>
        </p:spPr>
      </p:pic>
      <p:pic>
        <p:nvPicPr>
          <p:cNvPr id="8" name="Immagine 7" descr="Immagine che contiene vigna, Foglie di vite, vigneto, aria aperta&#10;&#10;Descrizione generata automaticamente">
            <a:extLst>
              <a:ext uri="{FF2B5EF4-FFF2-40B4-BE49-F238E27FC236}">
                <a16:creationId xmlns:a16="http://schemas.microsoft.com/office/drawing/2014/main" id="{B3DCF443-FFEC-6E13-5531-5ABF9A539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66" y="869919"/>
            <a:ext cx="3374376" cy="2249043"/>
          </a:xfrm>
          <a:prstGeom prst="rect">
            <a:avLst/>
          </a:prstGeom>
        </p:spPr>
      </p:pic>
      <p:pic>
        <p:nvPicPr>
          <p:cNvPr id="11" name="Immagine 10" descr="Immagine che contiene aria aperta, nuvola, cielo, albero&#10;&#10;Descrizione generata automaticamente">
            <a:extLst>
              <a:ext uri="{FF2B5EF4-FFF2-40B4-BE49-F238E27FC236}">
                <a16:creationId xmlns:a16="http://schemas.microsoft.com/office/drawing/2014/main" id="{BF8B320C-8DFC-9C52-49DD-C108E35D2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78" y="3220869"/>
            <a:ext cx="4263941" cy="319795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63E5BAD-36A7-B421-6FFB-F2E52F5C945A}"/>
              </a:ext>
            </a:extLst>
          </p:cNvPr>
          <p:cNvSpPr txBox="1"/>
          <p:nvPr/>
        </p:nvSpPr>
        <p:spPr>
          <a:xfrm>
            <a:off x="4826781" y="389308"/>
            <a:ext cx="250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YOLOv5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45FF2F-A273-2881-E89C-C50CEA9C0BA1}"/>
              </a:ext>
            </a:extLst>
          </p:cNvPr>
          <p:cNvSpPr txBox="1"/>
          <p:nvPr/>
        </p:nvSpPr>
        <p:spPr>
          <a:xfrm>
            <a:off x="8628026" y="392774"/>
            <a:ext cx="250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Dreaming Outloud Pro" panose="020B0604020202020204" pitchFamily="66" charset="0"/>
                <a:cs typeface="Dreaming Outloud Pro" panose="020B0604020202020204" pitchFamily="66" charset="0"/>
              </a:rPr>
              <a:t>Faster</a:t>
            </a:r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 RCNN</a:t>
            </a:r>
          </a:p>
        </p:txBody>
      </p:sp>
      <p:pic>
        <p:nvPicPr>
          <p:cNvPr id="17" name="Immagine 16" descr="Immagine che contiene frutto, aria aperta, vigneto, ramo&#10;&#10;Descrizione generata automaticamente">
            <a:extLst>
              <a:ext uri="{FF2B5EF4-FFF2-40B4-BE49-F238E27FC236}">
                <a16:creationId xmlns:a16="http://schemas.microsoft.com/office/drawing/2014/main" id="{E52F63EC-772D-3930-DC6C-0755C44593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t="2084" r="2563" b="4745"/>
          <a:stretch/>
        </p:blipFill>
        <p:spPr>
          <a:xfrm>
            <a:off x="8194261" y="3220450"/>
            <a:ext cx="3172049" cy="31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83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C9AEE8F-C3A8-F172-3576-92E155224532}"/>
              </a:ext>
            </a:extLst>
          </p:cNvPr>
          <p:cNvSpPr txBox="1">
            <a:spLocks/>
          </p:cNvSpPr>
          <p:nvPr/>
        </p:nvSpPr>
        <p:spPr>
          <a:xfrm>
            <a:off x="1003715" y="1163836"/>
            <a:ext cx="7530685" cy="3163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21334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uva, frutto, vigneto, aria aperta">
            <a:extLst>
              <a:ext uri="{FF2B5EF4-FFF2-40B4-BE49-F238E27FC236}">
                <a16:creationId xmlns:a16="http://schemas.microsoft.com/office/drawing/2014/main" id="{BB6AFB08-5D24-44EF-512D-A9FBD9E3E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6" b="376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2FDCF6-F141-FFC3-C770-B1CC753F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AI in viticulture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7C225A-F388-984D-0820-887065FF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78196"/>
            <a:ext cx="4977905" cy="50170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The use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intelligence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technologies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 the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agronomy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becoming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more and more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important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2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Deep </a:t>
            </a:r>
            <a:r>
              <a:rPr lang="it-IT" sz="2400" b="1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neural</a:t>
            </a:r>
            <a:r>
              <a:rPr lang="it-IT" sz="2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network 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can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now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be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trained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on large datasets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many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different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types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crops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, with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excellent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results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Avenir Next LT Pro Light" panose="020B0304020202020204" pitchFamily="34" charset="0"/>
              </a:rPr>
              <a:t>Field owners can now monitor the health and growth of their land, increasing productivity.</a:t>
            </a:r>
            <a:endParaRPr lang="it-IT" sz="24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FFFFFF"/>
                </a:solidFill>
                <a:latin typeface="Avenir Next LT Pro Light" panose="020B0304020202020204" pitchFamily="34" charset="0"/>
              </a:rPr>
            </a:br>
            <a:endParaRPr lang="it-IT" sz="18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9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1520B7-0EB1-B408-EFF0-93949751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3" y="565846"/>
            <a:ext cx="5200467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Datasets and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220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frutto, uva, aria aperta, Frutto senza semi">
            <a:extLst>
              <a:ext uri="{FF2B5EF4-FFF2-40B4-BE49-F238E27FC236}">
                <a16:creationId xmlns:a16="http://schemas.microsoft.com/office/drawing/2014/main" id="{2BC3E350-47CC-CF1F-84A9-EF562C63D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" b="9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magine 3" descr="Immagine che contiene frutto, uva, aria aperta, Frutto senza semi">
            <a:extLst>
              <a:ext uri="{FF2B5EF4-FFF2-40B4-BE49-F238E27FC236}">
                <a16:creationId xmlns:a16="http://schemas.microsoft.com/office/drawing/2014/main" id="{4B443EEA-95DF-C8FA-98FF-2CCF83195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0" y="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542077-C4DF-A9D2-0C59-85F4812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925856"/>
            <a:ext cx="10895106" cy="1306513"/>
          </a:xfrm>
        </p:spPr>
        <p:txBody>
          <a:bodyPr/>
          <a:lstStyle/>
          <a:p>
            <a:pPr algn="l" fontAlgn="base"/>
            <a:r>
              <a:rPr lang="it-IT" i="0" dirty="0" err="1">
                <a:effectLst/>
                <a:latin typeface="Arial Rounded MT Bold" panose="020F0704030504030204" pitchFamily="34" charset="0"/>
              </a:rPr>
              <a:t>wGrapeUNIPD</a:t>
            </a:r>
            <a:r>
              <a:rPr lang="it-IT" i="0" dirty="0">
                <a:effectLst/>
                <a:latin typeface="Arial Rounded MT Bold" panose="020F0704030504030204" pitchFamily="34" charset="0"/>
              </a:rPr>
              <a:t>-DL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95EC94-1913-CB2D-0B27-EAC8B3D2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12" y="2128561"/>
            <a:ext cx="10172700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latin typeface="Avenir Next LT Pro Light" panose="020B0304020202020204" pitchFamily="34" charset="0"/>
              </a:rPr>
              <a:t>This</a:t>
            </a:r>
            <a:r>
              <a:rPr lang="it-IT" sz="2400" dirty="0">
                <a:latin typeface="Avenir Next LT Pro Light" panose="020B0304020202020204" pitchFamily="34" charset="0"/>
              </a:rPr>
              <a:t> dataset </a:t>
            </a:r>
            <a:r>
              <a:rPr lang="it-IT" sz="2400" dirty="0" err="1">
                <a:latin typeface="Avenir Next LT Pro Light" panose="020B0304020202020204" pitchFamily="34" charset="0"/>
              </a:rPr>
              <a:t>contains</a:t>
            </a:r>
            <a:r>
              <a:rPr lang="it-IT" sz="2400" dirty="0">
                <a:latin typeface="Avenir Next LT Pro Light" panose="020B0304020202020204" pitchFamily="34" charset="0"/>
              </a:rPr>
              <a:t>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373 images 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acquired from later view in vertical shoot position vineyards in six different Italian locations at different phenological stages. </a:t>
            </a:r>
            <a:r>
              <a:rPr lang="en-US" sz="2400" b="1" dirty="0">
                <a:latin typeface="Arial Rounded MT Bold" panose="020F0704030504030204" pitchFamily="34" charset="0"/>
              </a:rPr>
              <a:t>270 images </a:t>
            </a:r>
            <a:r>
              <a:rPr lang="en-US" sz="2400" dirty="0">
                <a:latin typeface="Avenir Next LT Pro Light" panose="020B0304020202020204" pitchFamily="34" charset="0"/>
              </a:rPr>
              <a:t>also have the </a:t>
            </a:r>
            <a:r>
              <a:rPr lang="en-US" sz="2400" dirty="0">
                <a:latin typeface="Arial Rounded MT Bold" panose="020F0704030504030204" pitchFamily="34" charset="0"/>
              </a:rPr>
              <a:t>YOLO labels</a:t>
            </a:r>
            <a:r>
              <a:rPr lang="en-US" sz="2400" dirty="0">
                <a:latin typeface="Avenir Next LT Pro Light" panose="020B0304020202020204" pitchFamily="34" charset="0"/>
              </a:rPr>
              <a:t>.</a:t>
            </a:r>
            <a:endParaRPr lang="it-IT" sz="2400" dirty="0"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albero, aria aperta, erba, pianta&#10;&#10;Descrizione generata automaticamente">
            <a:extLst>
              <a:ext uri="{FF2B5EF4-FFF2-40B4-BE49-F238E27FC236}">
                <a16:creationId xmlns:a16="http://schemas.microsoft.com/office/drawing/2014/main" id="{7BA4968B-34A0-7B04-9215-8D885E8A6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6" y="3651380"/>
            <a:ext cx="3867545" cy="2568742"/>
          </a:xfrm>
          <a:prstGeom prst="rect">
            <a:avLst/>
          </a:prstGeom>
        </p:spPr>
      </p:pic>
      <p:pic>
        <p:nvPicPr>
          <p:cNvPr id="7" name="Immagine 6" descr="Immagine che contiene testo, Carattere, schermata, bianco">
            <a:extLst>
              <a:ext uri="{FF2B5EF4-FFF2-40B4-BE49-F238E27FC236}">
                <a16:creationId xmlns:a16="http://schemas.microsoft.com/office/drawing/2014/main" id="{A722E9B0-F976-A2D2-D74A-6E83A9FA4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13" y="5342067"/>
            <a:ext cx="2315091" cy="1276545"/>
          </a:xfrm>
          <a:prstGeom prst="rect">
            <a:avLst/>
          </a:prstGeom>
        </p:spPr>
      </p:pic>
      <p:pic>
        <p:nvPicPr>
          <p:cNvPr id="11" name="Immagine 10" descr="Immagine che contiene albero, aria aperta, pianta, erba">
            <a:extLst>
              <a:ext uri="{FF2B5EF4-FFF2-40B4-BE49-F238E27FC236}">
                <a16:creationId xmlns:a16="http://schemas.microsoft.com/office/drawing/2014/main" id="{ACF308A9-5542-225F-9D88-4A1C939C11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08" y="3644272"/>
            <a:ext cx="3867544" cy="257585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1D28240-ABB1-8697-C3F2-B4840BD3412E}"/>
              </a:ext>
            </a:extLst>
          </p:cNvPr>
          <p:cNvSpPr/>
          <p:nvPr/>
        </p:nvSpPr>
        <p:spPr>
          <a:xfrm>
            <a:off x="4911832" y="4299970"/>
            <a:ext cx="2011680" cy="1004729"/>
          </a:xfrm>
          <a:prstGeom prst="rightArrow">
            <a:avLst>
              <a:gd name="adj1" fmla="val 50000"/>
              <a:gd name="adj2" fmla="val 773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53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frutto, uva, aria aperta, Frutto senza semi">
            <a:extLst>
              <a:ext uri="{FF2B5EF4-FFF2-40B4-BE49-F238E27FC236}">
                <a16:creationId xmlns:a16="http://schemas.microsoft.com/office/drawing/2014/main" id="{2BC3E350-47CC-CF1F-84A9-EF562C63D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" b="9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magine 3" descr="Immagine che contiene frutto, uva, aria aperta, Frutto senza semi">
            <a:extLst>
              <a:ext uri="{FF2B5EF4-FFF2-40B4-BE49-F238E27FC236}">
                <a16:creationId xmlns:a16="http://schemas.microsoft.com/office/drawing/2014/main" id="{4B443EEA-95DF-C8FA-98FF-2CCF83195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0" y="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542077-C4DF-A9D2-0C59-85F4812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925856"/>
            <a:ext cx="10895106" cy="1306513"/>
          </a:xfrm>
        </p:spPr>
        <p:txBody>
          <a:bodyPr/>
          <a:lstStyle/>
          <a:p>
            <a:pPr algn="l" fontAlgn="base"/>
            <a:r>
              <a:rPr lang="it-IT" i="0" dirty="0">
                <a:effectLst/>
                <a:latin typeface="Arial Rounded MT Bold" panose="020F0704030504030204" pitchFamily="34" charset="0"/>
              </a:rPr>
              <a:t>WGISD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95EC94-1913-CB2D-0B27-EAC8B3D2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12" y="2128561"/>
            <a:ext cx="10172700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This dataset contains </a:t>
            </a:r>
            <a:r>
              <a:rPr lang="en-US" sz="2400" b="1" dirty="0">
                <a:latin typeface="Arial Rounded MT Bold" panose="020F0704030504030204" pitchFamily="34" charset="0"/>
              </a:rPr>
              <a:t>300 images</a:t>
            </a:r>
            <a:r>
              <a:rPr lang="en-US" sz="2400" dirty="0">
                <a:latin typeface="Avenir Next LT Pro Light" panose="020B0304020202020204" pitchFamily="34" charset="0"/>
              </a:rPr>
              <a:t>, these images show bunches more clearly than the </a:t>
            </a:r>
            <a:r>
              <a:rPr lang="en-US" sz="2400" dirty="0" err="1">
                <a:latin typeface="Avenir Next LT Pro Light" panose="020B0304020202020204" pitchFamily="34" charset="0"/>
              </a:rPr>
              <a:t>wGrapeUNIPD</a:t>
            </a:r>
            <a:r>
              <a:rPr lang="en-US" sz="2400" dirty="0">
                <a:latin typeface="Avenir Next LT Pro Light" panose="020B0304020202020204" pitchFamily="34" charset="0"/>
              </a:rPr>
              <a:t> dataset. Often the bunches are zoomed and you can see the grapes in detail.</a:t>
            </a:r>
          </a:p>
        </p:txBody>
      </p:sp>
      <p:pic>
        <p:nvPicPr>
          <p:cNvPr id="8" name="Immagine 7" descr="Immagine che contiene Foglie di vite, uva, vigneto, vigna&#10;&#10;Descrizione generata automaticamente">
            <a:extLst>
              <a:ext uri="{FF2B5EF4-FFF2-40B4-BE49-F238E27FC236}">
                <a16:creationId xmlns:a16="http://schemas.microsoft.com/office/drawing/2014/main" id="{3B6FDB64-D371-DAA8-322C-F978DA682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17" y="3518452"/>
            <a:ext cx="3867543" cy="2577732"/>
          </a:xfrm>
          <a:prstGeom prst="rect">
            <a:avLst/>
          </a:prstGeom>
        </p:spPr>
      </p:pic>
      <p:pic>
        <p:nvPicPr>
          <p:cNvPr id="10" name="Immagine 9" descr="Immagine che contiene aria aperta, Foglie di vite, uva, albero&#10;&#10;Descrizione generata automaticamente">
            <a:extLst>
              <a:ext uri="{FF2B5EF4-FFF2-40B4-BE49-F238E27FC236}">
                <a16:creationId xmlns:a16="http://schemas.microsoft.com/office/drawing/2014/main" id="{E5359AFE-440D-749F-FA45-34A02575F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88" y="3518452"/>
            <a:ext cx="3867543" cy="25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frutto, uva, aria aperta, Frutto senza semi">
            <a:extLst>
              <a:ext uri="{FF2B5EF4-FFF2-40B4-BE49-F238E27FC236}">
                <a16:creationId xmlns:a16="http://schemas.microsoft.com/office/drawing/2014/main" id="{3D006A6F-1915-D6AF-6AA5-05F6B67E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FC9B909-77B8-A744-F60A-E7C02F4C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33" y="436908"/>
            <a:ext cx="9448799" cy="15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 Augmentation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92660D-FE24-1EAA-063E-0E7590C38F59}"/>
              </a:ext>
            </a:extLst>
          </p:cNvPr>
          <p:cNvSpPr txBox="1"/>
          <p:nvPr/>
        </p:nvSpPr>
        <p:spPr>
          <a:xfrm>
            <a:off x="850633" y="1520620"/>
            <a:ext cx="9954076" cy="5336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venir Next LT Pro Light" panose="020B0304020202020204" pitchFamily="34" charset="0"/>
              </a:rPr>
              <a:t>Importance of data augmentation techniques, mostly in small datasets: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 Light" panose="020B0304020202020204" pitchFamily="34" charset="0"/>
              </a:rPr>
              <a:t>Avoid </a:t>
            </a:r>
            <a:r>
              <a:rPr lang="en-US" sz="2400" b="1" dirty="0">
                <a:latin typeface="Arial Rounded MT Bold" panose="020F0704030504030204" pitchFamily="34" charset="0"/>
              </a:rPr>
              <a:t>overfitting</a:t>
            </a:r>
            <a:r>
              <a:rPr lang="en-US" sz="2400" dirty="0"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venir Next LT Pro Light" panose="020B0304020202020204" pitchFamily="34" charset="0"/>
              </a:rPr>
              <a:t>increases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model’s ability to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generalize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improves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accuracy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of the deep learning model’s predictions.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Avenir Next LT Pro Light" panose="020B0304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We will briefly compare the results with and without data augmentation techniques.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82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Object Detection and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34523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erba, cielo, pianta&#10;&#10;Descrizione generata automaticamente">
            <a:extLst>
              <a:ext uri="{FF2B5EF4-FFF2-40B4-BE49-F238E27FC236}">
                <a16:creationId xmlns:a16="http://schemas.microsoft.com/office/drawing/2014/main" id="{65B44354-1EA1-06C9-54E2-D7664184A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colorTemperature colorTemp="61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11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7BEF70-233E-43FB-7D3A-A4671395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22" y="1346498"/>
            <a:ext cx="8479420" cy="136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Object Detection in Our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E475A2-35C2-A6D7-8CA2-6ED2C8BB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22" y="2840201"/>
            <a:ext cx="7583133" cy="31197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The task of assigning a label and a bounding box to a objects in the image.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compare the different bunch detection strategies, in particular we will focus on </a:t>
            </a:r>
            <a:r>
              <a:rPr lang="en-US" sz="2400" dirty="0" err="1">
                <a:latin typeface="Arial Rounded MT Bold" panose="020F0704030504030204" pitchFamily="34" charset="0"/>
              </a:rPr>
              <a:t>FasterRCNN</a:t>
            </a:r>
            <a:r>
              <a:rPr lang="en-US" sz="2400" dirty="0">
                <a:latin typeface="Avenir Next LT Pro Light" panose="020B0304020202020204" pitchFamily="34" charset="0"/>
              </a:rPr>
              <a:t> and </a:t>
            </a:r>
            <a:r>
              <a:rPr lang="en-US" sz="2400" dirty="0">
                <a:latin typeface="Arial Rounded MT Bold" panose="020F0704030504030204" pitchFamily="34" charset="0"/>
              </a:rPr>
              <a:t>YOLO</a:t>
            </a:r>
            <a:r>
              <a:rPr lang="en-US" sz="2400" dirty="0">
                <a:latin typeface="Avenir Next LT Pro Light" panose="020B0304020202020204" pitchFamily="34" charset="0"/>
              </a:rPr>
              <a:t> architectures.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want to detect bunches of grape from images</a:t>
            </a:r>
            <a:r>
              <a:rPr lang="en-US" sz="2200" dirty="0">
                <a:latin typeface="Avenir Next LT Pro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735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E8FECA-37CF-11A6-928B-B7A681D8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878494"/>
            <a:ext cx="10895106" cy="132556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 err="1">
                <a:latin typeface="Arial Rounded MT Bold" panose="020F0704030504030204" pitchFamily="34" charset="0"/>
              </a:rPr>
              <a:t>FastRCNN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8FC6D7-8065-B7CE-5207-AB71EC1BE277}"/>
              </a:ext>
            </a:extLst>
          </p:cNvPr>
          <p:cNvSpPr txBox="1"/>
          <p:nvPr/>
        </p:nvSpPr>
        <p:spPr>
          <a:xfrm>
            <a:off x="767191" y="1677906"/>
            <a:ext cx="5328809" cy="4656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Avenir Next LT Pro Light" panose="020B03040202020202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Two modules: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Deep fully convolutional network as </a:t>
            </a:r>
            <a:r>
              <a:rPr lang="en-US" sz="1900" b="1" dirty="0">
                <a:latin typeface="Arial Rounded MT Bold" panose="020F0704030504030204" pitchFamily="34" charset="0"/>
              </a:rPr>
              <a:t>Region Proposal Network (RPN) 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Fast R-CNN detector</a:t>
            </a: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 Attention mechanism: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The RPN module tells the Fast R-CNN module </a:t>
            </a:r>
            <a:r>
              <a:rPr lang="en-US" sz="1900" b="1" dirty="0">
                <a:latin typeface="Avenir Next LT Pro Light" panose="020B0304020202020204" pitchFamily="34" charset="0"/>
              </a:rPr>
              <a:t>where to look</a:t>
            </a:r>
          </a:p>
          <a:p>
            <a:pPr marL="51435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latin typeface="Arial Rounded MT Bold" panose="020F0704030504030204" pitchFamily="34" charset="0"/>
              </a:rPr>
              <a:t>Feature Pyramid Network</a:t>
            </a:r>
            <a:r>
              <a:rPr lang="en-US" sz="1900" dirty="0">
                <a:latin typeface="Avenir Next LT Pro Light" panose="020B0304020202020204" pitchFamily="34" charset="0"/>
              </a:rPr>
              <a:t>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Avenir Next LT Pro Light" panose="020B0304020202020204" pitchFamily="34" charset="0"/>
              </a:rPr>
              <a:t>Takes single-scale image of arbitrary size as input, </a:t>
            </a:r>
            <a:r>
              <a:rPr lang="en-US" sz="1900" b="1" i="0" dirty="0">
                <a:effectLst/>
                <a:latin typeface="Arial Rounded MT Bold" panose="020F0704030504030204" pitchFamily="34" charset="0"/>
              </a:rPr>
              <a:t>outputs proportionally sized feature maps</a:t>
            </a:r>
            <a:endParaRPr lang="en-US" sz="1900" b="1" dirty="0">
              <a:latin typeface="Arial Rounded MT Bold" panose="020F0704030504030204" pitchFamily="34" charset="0"/>
            </a:endParaRPr>
          </a:p>
        </p:txBody>
      </p:sp>
      <p:pic>
        <p:nvPicPr>
          <p:cNvPr id="10" name="Immagine 9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18A6FA6B-D303-123C-25D9-2251188E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07" y="2766849"/>
            <a:ext cx="5431135" cy="20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54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1457</TotalTime>
  <Words>662</Words>
  <Application>Microsoft Office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Arial</vt:lpstr>
      <vt:lpstr>Arial Rounded MT Bold</vt:lpstr>
      <vt:lpstr>Avenir Next LT Pro Light</vt:lpstr>
      <vt:lpstr>Calibri</vt:lpstr>
      <vt:lpstr>Calibri Light</vt:lpstr>
      <vt:lpstr>Dreaming Outloud Pro</vt:lpstr>
      <vt:lpstr>Tema di Office</vt:lpstr>
      <vt:lpstr>Bunch Detection using YOLO and FasterRCNN Deep Learning Architectures</vt:lpstr>
      <vt:lpstr>AI in viticulture</vt:lpstr>
      <vt:lpstr>Datasets and Data Augmentation</vt:lpstr>
      <vt:lpstr>wGrapeUNIPD-DL Dataset</vt:lpstr>
      <vt:lpstr>WGISD Dataset</vt:lpstr>
      <vt:lpstr>Data Augmentation Techniques</vt:lpstr>
      <vt:lpstr>Object Detection and Architectures</vt:lpstr>
      <vt:lpstr>Object Detection in Our Project</vt:lpstr>
      <vt:lpstr>FastRCNN</vt:lpstr>
      <vt:lpstr>YOLOv5</vt:lpstr>
      <vt:lpstr>FastRCNN</vt:lpstr>
      <vt:lpstr>Experiments</vt:lpstr>
      <vt:lpstr>YOLOv5 overfitting</vt:lpstr>
      <vt:lpstr>Faster RCNN Backbones Comparisons</vt:lpstr>
      <vt:lpstr>Faster RCNN VS YOLOv5</vt:lpstr>
      <vt:lpstr>Faster RCNN VS YOLOv5</vt:lpstr>
      <vt:lpstr>Faster RCNN VS YOLOv5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Bunch Detection using YOLO and FasterRCNN Deep Learning Algorithms</dc:title>
  <dc:creator>DAVIDE CAMPONOGARA</dc:creator>
  <cp:lastModifiedBy>DAVIDE CAMPONOGARA</cp:lastModifiedBy>
  <cp:revision>20</cp:revision>
  <dcterms:created xsi:type="dcterms:W3CDTF">2023-06-03T13:21:18Z</dcterms:created>
  <dcterms:modified xsi:type="dcterms:W3CDTF">2023-06-25T14:32:17Z</dcterms:modified>
</cp:coreProperties>
</file>